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Bold" panose="020B0803030501040103" pitchFamily="34" charset="0"/>
      <p:regular r:id="rId11"/>
      <p:bold r:id="rId12"/>
    </p:embeddedFont>
    <p:embeddedFont>
      <p:font typeface="Codec Pro ExtraBold" pitchFamily="2" charset="0"/>
      <p:regular r:id="rId13"/>
      <p:bold r:id="rId14"/>
    </p:embeddedFont>
    <p:embeddedFont>
      <p:font typeface="Codec Pro ExtraBold Bold" pitchFamily="2" charset="0"/>
      <p:regular r:id="rId15"/>
      <p:bold r:id="rId16"/>
    </p:embeddedFont>
    <p:embeddedFont>
      <p:font typeface="Montserrat Light" panose="00000400000000000000" pitchFamily="2" charset="77"/>
      <p:regular r:id="rId17"/>
      <p:italic r:id="rId18"/>
    </p:embeddedFont>
    <p:embeddedFont>
      <p:font typeface="Montserrat Light Bold" pitchFamily="2" charset="77"/>
      <p:regular r:id="rId19"/>
      <p:bold r:id="rId20"/>
    </p:embeddedFont>
    <p:embeddedFont>
      <p:font typeface="TAN Tangkiwood" pitchFamily="2" charset="77"/>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015" autoAdjust="0"/>
    <p:restoredTop sz="94525" autoAdjust="0"/>
  </p:normalViewPr>
  <p:slideViewPr>
    <p:cSldViewPr>
      <p:cViewPr>
        <p:scale>
          <a:sx n="59" d="100"/>
          <a:sy n="59" d="100"/>
        </p:scale>
        <p:origin x="3456" y="18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D7E5EA-EEF1-4858-9079-BFDD6525F0B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05A77DE-73B3-42E3-AF2E-B79A9F7BDD31}">
      <dgm:prSet/>
      <dgm:spPr/>
      <dgm:t>
        <a:bodyPr/>
        <a:lstStyle/>
        <a:p>
          <a:pPr>
            <a:lnSpc>
              <a:spcPct val="100000"/>
            </a:lnSpc>
          </a:pPr>
          <a:r>
            <a:rPr lang="en-US"/>
            <a:t>The project proposes an AI-powered system that analyzes a user’s outfit from an uploaded image and provides personalized improvement suggestions. Using computer vision and deep learning, the system detects clothing items, identifies colors and styles, and evaluates the overall outfit.</a:t>
          </a:r>
        </a:p>
      </dgm:t>
    </dgm:pt>
    <dgm:pt modelId="{8F9FB57B-5F1A-4E7F-BB49-F5AA42B893F9}" type="parTrans" cxnId="{2243953B-2350-42F4-BCEA-630C29548481}">
      <dgm:prSet/>
      <dgm:spPr/>
      <dgm:t>
        <a:bodyPr/>
        <a:lstStyle/>
        <a:p>
          <a:endParaRPr lang="en-US"/>
        </a:p>
      </dgm:t>
    </dgm:pt>
    <dgm:pt modelId="{9CD1A715-0920-49A4-97B2-46E85F4B79FF}" type="sibTrans" cxnId="{2243953B-2350-42F4-BCEA-630C29548481}">
      <dgm:prSet/>
      <dgm:spPr/>
      <dgm:t>
        <a:bodyPr/>
        <a:lstStyle/>
        <a:p>
          <a:endParaRPr lang="en-US"/>
        </a:p>
      </dgm:t>
    </dgm:pt>
    <dgm:pt modelId="{55721813-2F1A-4005-886B-5DB08F2FC155}">
      <dgm:prSet/>
      <dgm:spPr/>
      <dgm:t>
        <a:bodyPr/>
        <a:lstStyle/>
        <a:p>
          <a:pPr>
            <a:lnSpc>
              <a:spcPct val="100000"/>
            </a:lnSpc>
          </a:pPr>
          <a:r>
            <a:rPr lang="en-US"/>
            <a:t>It then recommends specific changes such as better color combinations, suitable accessories, improved footwear, or layering options to enhance the look. The system may also generate a visual preview of the improved outfit using generative AI.</a:t>
          </a:r>
        </a:p>
      </dgm:t>
    </dgm:pt>
    <dgm:pt modelId="{E358D8D5-56B6-4627-A47E-F7D692190AA3}" type="parTrans" cxnId="{5D75DFC9-D706-4E63-A7D9-C4D018BF2E0E}">
      <dgm:prSet/>
      <dgm:spPr/>
      <dgm:t>
        <a:bodyPr/>
        <a:lstStyle/>
        <a:p>
          <a:endParaRPr lang="en-US"/>
        </a:p>
      </dgm:t>
    </dgm:pt>
    <dgm:pt modelId="{0F0452EE-966A-4AF8-80F1-D531AFA1B4F5}" type="sibTrans" cxnId="{5D75DFC9-D706-4E63-A7D9-C4D018BF2E0E}">
      <dgm:prSet/>
      <dgm:spPr/>
      <dgm:t>
        <a:bodyPr/>
        <a:lstStyle/>
        <a:p>
          <a:endParaRPr lang="en-US"/>
        </a:p>
      </dgm:t>
    </dgm:pt>
    <dgm:pt modelId="{09FBF084-7109-42AB-9248-96BF6BCF5303}">
      <dgm:prSet/>
      <dgm:spPr/>
      <dgm:t>
        <a:bodyPr/>
        <a:lstStyle/>
        <a:p>
          <a:pPr>
            <a:lnSpc>
              <a:spcPct val="100000"/>
            </a:lnSpc>
          </a:pPr>
          <a:r>
            <a:rPr lang="en-US"/>
            <a:t>This solution offers quick, practical, and personalized fashion guidance based on the user’s current outfit, helping them dress better with minimal effort.</a:t>
          </a:r>
        </a:p>
      </dgm:t>
    </dgm:pt>
    <dgm:pt modelId="{45B98B49-A95A-4100-918E-0EBE0B711D30}" type="parTrans" cxnId="{FA632455-425E-437D-A236-EBC511B8E485}">
      <dgm:prSet/>
      <dgm:spPr/>
      <dgm:t>
        <a:bodyPr/>
        <a:lstStyle/>
        <a:p>
          <a:endParaRPr lang="en-US"/>
        </a:p>
      </dgm:t>
    </dgm:pt>
    <dgm:pt modelId="{DD0DF91E-E68C-42B0-AE23-2C5641F08B5A}" type="sibTrans" cxnId="{FA632455-425E-437D-A236-EBC511B8E485}">
      <dgm:prSet/>
      <dgm:spPr/>
      <dgm:t>
        <a:bodyPr/>
        <a:lstStyle/>
        <a:p>
          <a:endParaRPr lang="en-US"/>
        </a:p>
      </dgm:t>
    </dgm:pt>
    <dgm:pt modelId="{C1409CED-D0B6-4B8E-AEE5-192379CB7824}" type="pres">
      <dgm:prSet presAssocID="{A0D7E5EA-EEF1-4858-9079-BFDD6525F0B0}" presName="root" presStyleCnt="0">
        <dgm:presLayoutVars>
          <dgm:dir/>
          <dgm:resizeHandles val="exact"/>
        </dgm:presLayoutVars>
      </dgm:prSet>
      <dgm:spPr/>
    </dgm:pt>
    <dgm:pt modelId="{E3EDADE9-76DD-4C96-8418-9F904312C515}" type="pres">
      <dgm:prSet presAssocID="{105A77DE-73B3-42E3-AF2E-B79A9F7BDD31}" presName="compNode" presStyleCnt="0"/>
      <dgm:spPr/>
    </dgm:pt>
    <dgm:pt modelId="{07DA1462-5446-40CB-87B4-096F0F478C6D}" type="pres">
      <dgm:prSet presAssocID="{105A77DE-73B3-42E3-AF2E-B79A9F7BDD31}" presName="bgRect" presStyleLbl="bgShp" presStyleIdx="0" presStyleCnt="3"/>
      <dgm:spPr/>
    </dgm:pt>
    <dgm:pt modelId="{27A6B307-2FC1-40AF-BFB7-901658CE693D}" type="pres">
      <dgm:prSet presAssocID="{105A77DE-73B3-42E3-AF2E-B79A9F7BDD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969B7A91-FC1D-4478-BF62-82177295822F}" type="pres">
      <dgm:prSet presAssocID="{105A77DE-73B3-42E3-AF2E-B79A9F7BDD31}" presName="spaceRect" presStyleCnt="0"/>
      <dgm:spPr/>
    </dgm:pt>
    <dgm:pt modelId="{739F5243-B9EE-4EA7-A86A-125C21A872E9}" type="pres">
      <dgm:prSet presAssocID="{105A77DE-73B3-42E3-AF2E-B79A9F7BDD31}" presName="parTx" presStyleLbl="revTx" presStyleIdx="0" presStyleCnt="3">
        <dgm:presLayoutVars>
          <dgm:chMax val="0"/>
          <dgm:chPref val="0"/>
        </dgm:presLayoutVars>
      </dgm:prSet>
      <dgm:spPr/>
    </dgm:pt>
    <dgm:pt modelId="{E9AA07E5-9EE1-4268-9755-EC4C04AF013F}" type="pres">
      <dgm:prSet presAssocID="{9CD1A715-0920-49A4-97B2-46E85F4B79FF}" presName="sibTrans" presStyleCnt="0"/>
      <dgm:spPr/>
    </dgm:pt>
    <dgm:pt modelId="{12039FAF-A90F-4199-B3D1-9047B6A3D300}" type="pres">
      <dgm:prSet presAssocID="{55721813-2F1A-4005-886B-5DB08F2FC155}" presName="compNode" presStyleCnt="0"/>
      <dgm:spPr/>
    </dgm:pt>
    <dgm:pt modelId="{8AE752DA-5E9D-45DF-B6EC-C98952C68DB2}" type="pres">
      <dgm:prSet presAssocID="{55721813-2F1A-4005-886B-5DB08F2FC155}" presName="bgRect" presStyleLbl="bgShp" presStyleIdx="1" presStyleCnt="3"/>
      <dgm:spPr/>
    </dgm:pt>
    <dgm:pt modelId="{1234B8E1-7F85-491C-9EC5-931CDCAA9429}" type="pres">
      <dgm:prSet presAssocID="{55721813-2F1A-4005-886B-5DB08F2FC1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gh heels"/>
        </a:ext>
      </dgm:extLst>
    </dgm:pt>
    <dgm:pt modelId="{DAC10FBC-1F8C-4D36-B3EB-E5038CC1B9EB}" type="pres">
      <dgm:prSet presAssocID="{55721813-2F1A-4005-886B-5DB08F2FC155}" presName="spaceRect" presStyleCnt="0"/>
      <dgm:spPr/>
    </dgm:pt>
    <dgm:pt modelId="{A6CFA5A0-0FE5-4F7E-84D3-4224CCC1BE13}" type="pres">
      <dgm:prSet presAssocID="{55721813-2F1A-4005-886B-5DB08F2FC155}" presName="parTx" presStyleLbl="revTx" presStyleIdx="1" presStyleCnt="3">
        <dgm:presLayoutVars>
          <dgm:chMax val="0"/>
          <dgm:chPref val="0"/>
        </dgm:presLayoutVars>
      </dgm:prSet>
      <dgm:spPr/>
    </dgm:pt>
    <dgm:pt modelId="{1848632A-CB4E-45E5-98DF-851CFAFD999F}" type="pres">
      <dgm:prSet presAssocID="{0F0452EE-966A-4AF8-80F1-D531AFA1B4F5}" presName="sibTrans" presStyleCnt="0"/>
      <dgm:spPr/>
    </dgm:pt>
    <dgm:pt modelId="{3EF979AD-56A5-40D2-9E1B-6D4EB273C8DD}" type="pres">
      <dgm:prSet presAssocID="{09FBF084-7109-42AB-9248-96BF6BCF5303}" presName="compNode" presStyleCnt="0"/>
      <dgm:spPr/>
    </dgm:pt>
    <dgm:pt modelId="{FBC650C5-A945-4D9D-89CA-BDDBA4B9F7D3}" type="pres">
      <dgm:prSet presAssocID="{09FBF084-7109-42AB-9248-96BF6BCF5303}" presName="bgRect" presStyleLbl="bgShp" presStyleIdx="2" presStyleCnt="3"/>
      <dgm:spPr/>
    </dgm:pt>
    <dgm:pt modelId="{349D1B24-B253-4100-9784-2D3FB432FBD9}" type="pres">
      <dgm:prSet presAssocID="{09FBF084-7109-42AB-9248-96BF6BCF53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it"/>
        </a:ext>
      </dgm:extLst>
    </dgm:pt>
    <dgm:pt modelId="{51387E57-7060-4DBD-B678-105AC8788BA3}" type="pres">
      <dgm:prSet presAssocID="{09FBF084-7109-42AB-9248-96BF6BCF5303}" presName="spaceRect" presStyleCnt="0"/>
      <dgm:spPr/>
    </dgm:pt>
    <dgm:pt modelId="{BDC6E0B4-C197-4B7C-BF5C-B30C5FB6F16B}" type="pres">
      <dgm:prSet presAssocID="{09FBF084-7109-42AB-9248-96BF6BCF5303}" presName="parTx" presStyleLbl="revTx" presStyleIdx="2" presStyleCnt="3">
        <dgm:presLayoutVars>
          <dgm:chMax val="0"/>
          <dgm:chPref val="0"/>
        </dgm:presLayoutVars>
      </dgm:prSet>
      <dgm:spPr/>
    </dgm:pt>
  </dgm:ptLst>
  <dgm:cxnLst>
    <dgm:cxn modelId="{2243953B-2350-42F4-BCEA-630C29548481}" srcId="{A0D7E5EA-EEF1-4858-9079-BFDD6525F0B0}" destId="{105A77DE-73B3-42E3-AF2E-B79A9F7BDD31}" srcOrd="0" destOrd="0" parTransId="{8F9FB57B-5F1A-4E7F-BB49-F5AA42B893F9}" sibTransId="{9CD1A715-0920-49A4-97B2-46E85F4B79FF}"/>
    <dgm:cxn modelId="{90E6F344-E46D-4494-990B-B4A6EBD27373}" type="presOf" srcId="{105A77DE-73B3-42E3-AF2E-B79A9F7BDD31}" destId="{739F5243-B9EE-4EA7-A86A-125C21A872E9}" srcOrd="0" destOrd="0" presId="urn:microsoft.com/office/officeart/2018/2/layout/IconVerticalSolidList"/>
    <dgm:cxn modelId="{FA632455-425E-437D-A236-EBC511B8E485}" srcId="{A0D7E5EA-EEF1-4858-9079-BFDD6525F0B0}" destId="{09FBF084-7109-42AB-9248-96BF6BCF5303}" srcOrd="2" destOrd="0" parTransId="{45B98B49-A95A-4100-918E-0EBE0B711D30}" sibTransId="{DD0DF91E-E68C-42B0-AE23-2C5641F08B5A}"/>
    <dgm:cxn modelId="{6912898B-F9A6-497B-A4E7-61BD674BD527}" type="presOf" srcId="{A0D7E5EA-EEF1-4858-9079-BFDD6525F0B0}" destId="{C1409CED-D0B6-4B8E-AEE5-192379CB7824}" srcOrd="0" destOrd="0" presId="urn:microsoft.com/office/officeart/2018/2/layout/IconVerticalSolidList"/>
    <dgm:cxn modelId="{6B314FBC-408F-4075-B1B7-5BD4AEEDB675}" type="presOf" srcId="{55721813-2F1A-4005-886B-5DB08F2FC155}" destId="{A6CFA5A0-0FE5-4F7E-84D3-4224CCC1BE13}" srcOrd="0" destOrd="0" presId="urn:microsoft.com/office/officeart/2018/2/layout/IconVerticalSolidList"/>
    <dgm:cxn modelId="{9F1551C4-6CA3-4632-9950-1B71318F41A6}" type="presOf" srcId="{09FBF084-7109-42AB-9248-96BF6BCF5303}" destId="{BDC6E0B4-C197-4B7C-BF5C-B30C5FB6F16B}" srcOrd="0" destOrd="0" presId="urn:microsoft.com/office/officeart/2018/2/layout/IconVerticalSolidList"/>
    <dgm:cxn modelId="{5D75DFC9-D706-4E63-A7D9-C4D018BF2E0E}" srcId="{A0D7E5EA-EEF1-4858-9079-BFDD6525F0B0}" destId="{55721813-2F1A-4005-886B-5DB08F2FC155}" srcOrd="1" destOrd="0" parTransId="{E358D8D5-56B6-4627-A47E-F7D692190AA3}" sibTransId="{0F0452EE-966A-4AF8-80F1-D531AFA1B4F5}"/>
    <dgm:cxn modelId="{34D4D098-A1B1-4502-8876-99C7B1D4E62B}" type="presParOf" srcId="{C1409CED-D0B6-4B8E-AEE5-192379CB7824}" destId="{E3EDADE9-76DD-4C96-8418-9F904312C515}" srcOrd="0" destOrd="0" presId="urn:microsoft.com/office/officeart/2018/2/layout/IconVerticalSolidList"/>
    <dgm:cxn modelId="{3A4ABCDF-DA3F-4DC1-8569-EAE9DE48E1D9}" type="presParOf" srcId="{E3EDADE9-76DD-4C96-8418-9F904312C515}" destId="{07DA1462-5446-40CB-87B4-096F0F478C6D}" srcOrd="0" destOrd="0" presId="urn:microsoft.com/office/officeart/2018/2/layout/IconVerticalSolidList"/>
    <dgm:cxn modelId="{922F2504-51BB-40A1-B19A-0E2A57EE8D9D}" type="presParOf" srcId="{E3EDADE9-76DD-4C96-8418-9F904312C515}" destId="{27A6B307-2FC1-40AF-BFB7-901658CE693D}" srcOrd="1" destOrd="0" presId="urn:microsoft.com/office/officeart/2018/2/layout/IconVerticalSolidList"/>
    <dgm:cxn modelId="{9874EC4B-AF4D-4849-AFC4-FE4E5533F0D2}" type="presParOf" srcId="{E3EDADE9-76DD-4C96-8418-9F904312C515}" destId="{969B7A91-FC1D-4478-BF62-82177295822F}" srcOrd="2" destOrd="0" presId="urn:microsoft.com/office/officeart/2018/2/layout/IconVerticalSolidList"/>
    <dgm:cxn modelId="{4FC1F2D1-ECE7-405B-AC1B-B75AE20760F9}" type="presParOf" srcId="{E3EDADE9-76DD-4C96-8418-9F904312C515}" destId="{739F5243-B9EE-4EA7-A86A-125C21A872E9}" srcOrd="3" destOrd="0" presId="urn:microsoft.com/office/officeart/2018/2/layout/IconVerticalSolidList"/>
    <dgm:cxn modelId="{D183D85B-C44D-4C8E-ACF1-C86167E5494E}" type="presParOf" srcId="{C1409CED-D0B6-4B8E-AEE5-192379CB7824}" destId="{E9AA07E5-9EE1-4268-9755-EC4C04AF013F}" srcOrd="1" destOrd="0" presId="urn:microsoft.com/office/officeart/2018/2/layout/IconVerticalSolidList"/>
    <dgm:cxn modelId="{BDDE758D-033F-42B0-B01D-BE049EC966D3}" type="presParOf" srcId="{C1409CED-D0B6-4B8E-AEE5-192379CB7824}" destId="{12039FAF-A90F-4199-B3D1-9047B6A3D300}" srcOrd="2" destOrd="0" presId="urn:microsoft.com/office/officeart/2018/2/layout/IconVerticalSolidList"/>
    <dgm:cxn modelId="{9ACCF191-AAA2-4FA1-8295-F7854F77F0F8}" type="presParOf" srcId="{12039FAF-A90F-4199-B3D1-9047B6A3D300}" destId="{8AE752DA-5E9D-45DF-B6EC-C98952C68DB2}" srcOrd="0" destOrd="0" presId="urn:microsoft.com/office/officeart/2018/2/layout/IconVerticalSolidList"/>
    <dgm:cxn modelId="{E73A5424-BB95-49BD-BA95-3FEF61BCEC9A}" type="presParOf" srcId="{12039FAF-A90F-4199-B3D1-9047B6A3D300}" destId="{1234B8E1-7F85-491C-9EC5-931CDCAA9429}" srcOrd="1" destOrd="0" presId="urn:microsoft.com/office/officeart/2018/2/layout/IconVerticalSolidList"/>
    <dgm:cxn modelId="{3393EF8B-5299-4651-9458-DDB96FB36781}" type="presParOf" srcId="{12039FAF-A90F-4199-B3D1-9047B6A3D300}" destId="{DAC10FBC-1F8C-4D36-B3EB-E5038CC1B9EB}" srcOrd="2" destOrd="0" presId="urn:microsoft.com/office/officeart/2018/2/layout/IconVerticalSolidList"/>
    <dgm:cxn modelId="{D66CF719-2BB5-46B0-BC24-E12129CB381F}" type="presParOf" srcId="{12039FAF-A90F-4199-B3D1-9047B6A3D300}" destId="{A6CFA5A0-0FE5-4F7E-84D3-4224CCC1BE13}" srcOrd="3" destOrd="0" presId="urn:microsoft.com/office/officeart/2018/2/layout/IconVerticalSolidList"/>
    <dgm:cxn modelId="{F6FA7C40-B1AB-4372-A1EF-51C907F9E195}" type="presParOf" srcId="{C1409CED-D0B6-4B8E-AEE5-192379CB7824}" destId="{1848632A-CB4E-45E5-98DF-851CFAFD999F}" srcOrd="3" destOrd="0" presId="urn:microsoft.com/office/officeart/2018/2/layout/IconVerticalSolidList"/>
    <dgm:cxn modelId="{B80671A5-86A9-47B9-8BFB-F28EE94BA6CB}" type="presParOf" srcId="{C1409CED-D0B6-4B8E-AEE5-192379CB7824}" destId="{3EF979AD-56A5-40D2-9E1B-6D4EB273C8DD}" srcOrd="4" destOrd="0" presId="urn:microsoft.com/office/officeart/2018/2/layout/IconVerticalSolidList"/>
    <dgm:cxn modelId="{82180376-121E-448B-8943-F7C6C806B796}" type="presParOf" srcId="{3EF979AD-56A5-40D2-9E1B-6D4EB273C8DD}" destId="{FBC650C5-A945-4D9D-89CA-BDDBA4B9F7D3}" srcOrd="0" destOrd="0" presId="urn:microsoft.com/office/officeart/2018/2/layout/IconVerticalSolidList"/>
    <dgm:cxn modelId="{9B1A1781-2406-415E-8B98-0339DEDCD64B}" type="presParOf" srcId="{3EF979AD-56A5-40D2-9E1B-6D4EB273C8DD}" destId="{349D1B24-B253-4100-9784-2D3FB432FBD9}" srcOrd="1" destOrd="0" presId="urn:microsoft.com/office/officeart/2018/2/layout/IconVerticalSolidList"/>
    <dgm:cxn modelId="{D61D6D5B-3643-41AC-870C-97649DFA28E6}" type="presParOf" srcId="{3EF979AD-56A5-40D2-9E1B-6D4EB273C8DD}" destId="{51387E57-7060-4DBD-B678-105AC8788BA3}" srcOrd="2" destOrd="0" presId="urn:microsoft.com/office/officeart/2018/2/layout/IconVerticalSolidList"/>
    <dgm:cxn modelId="{6BEEA0E5-8047-4713-902F-A1E0F4F45AA5}" type="presParOf" srcId="{3EF979AD-56A5-40D2-9E1B-6D4EB273C8DD}" destId="{BDC6E0B4-C197-4B7C-BF5C-B30C5FB6F16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A1462-5446-40CB-87B4-096F0F478C6D}">
      <dsp:nvSpPr>
        <dsp:cNvPr id="0" name=""/>
        <dsp:cNvSpPr/>
      </dsp:nvSpPr>
      <dsp:spPr>
        <a:xfrm>
          <a:off x="0" y="879"/>
          <a:ext cx="17172601" cy="20572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6B307-2FC1-40AF-BFB7-901658CE693D}">
      <dsp:nvSpPr>
        <dsp:cNvPr id="0" name=""/>
        <dsp:cNvSpPr/>
      </dsp:nvSpPr>
      <dsp:spPr>
        <a:xfrm>
          <a:off x="622304" y="463750"/>
          <a:ext cx="1131462" cy="11314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9F5243-B9EE-4EA7-A86A-125C21A872E9}">
      <dsp:nvSpPr>
        <dsp:cNvPr id="0" name=""/>
        <dsp:cNvSpPr/>
      </dsp:nvSpPr>
      <dsp:spPr>
        <a:xfrm>
          <a:off x="2376070" y="879"/>
          <a:ext cx="14796530" cy="2057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721" tIns="217721" rIns="217721" bIns="217721" numCol="1" spcCol="1270" anchor="ctr" anchorCtr="0">
          <a:noAutofit/>
        </a:bodyPr>
        <a:lstStyle/>
        <a:p>
          <a:pPr marL="0" lvl="0" indent="0" algn="l" defTabSz="1111250">
            <a:lnSpc>
              <a:spcPct val="100000"/>
            </a:lnSpc>
            <a:spcBef>
              <a:spcPct val="0"/>
            </a:spcBef>
            <a:spcAft>
              <a:spcPct val="35000"/>
            </a:spcAft>
            <a:buNone/>
          </a:pPr>
          <a:r>
            <a:rPr lang="en-US" sz="2500" kern="1200"/>
            <a:t>The project proposes an AI-powered system that analyzes a user’s outfit from an uploaded image and provides personalized improvement suggestions. Using computer vision and deep learning, the system detects clothing items, identifies colors and styles, and evaluates the overall outfit.</a:t>
          </a:r>
        </a:p>
      </dsp:txBody>
      <dsp:txXfrm>
        <a:off x="2376070" y="879"/>
        <a:ext cx="14796530" cy="2057203"/>
      </dsp:txXfrm>
    </dsp:sp>
    <dsp:sp modelId="{8AE752DA-5E9D-45DF-B6EC-C98952C68DB2}">
      <dsp:nvSpPr>
        <dsp:cNvPr id="0" name=""/>
        <dsp:cNvSpPr/>
      </dsp:nvSpPr>
      <dsp:spPr>
        <a:xfrm>
          <a:off x="0" y="2572384"/>
          <a:ext cx="17172601" cy="20572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34B8E1-7F85-491C-9EC5-931CDCAA9429}">
      <dsp:nvSpPr>
        <dsp:cNvPr id="0" name=""/>
        <dsp:cNvSpPr/>
      </dsp:nvSpPr>
      <dsp:spPr>
        <a:xfrm>
          <a:off x="622304" y="3035254"/>
          <a:ext cx="1131462" cy="11314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CFA5A0-0FE5-4F7E-84D3-4224CCC1BE13}">
      <dsp:nvSpPr>
        <dsp:cNvPr id="0" name=""/>
        <dsp:cNvSpPr/>
      </dsp:nvSpPr>
      <dsp:spPr>
        <a:xfrm>
          <a:off x="2376070" y="2572384"/>
          <a:ext cx="14796530" cy="2057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721" tIns="217721" rIns="217721" bIns="217721" numCol="1" spcCol="1270" anchor="ctr" anchorCtr="0">
          <a:noAutofit/>
        </a:bodyPr>
        <a:lstStyle/>
        <a:p>
          <a:pPr marL="0" lvl="0" indent="0" algn="l" defTabSz="1111250">
            <a:lnSpc>
              <a:spcPct val="100000"/>
            </a:lnSpc>
            <a:spcBef>
              <a:spcPct val="0"/>
            </a:spcBef>
            <a:spcAft>
              <a:spcPct val="35000"/>
            </a:spcAft>
            <a:buNone/>
          </a:pPr>
          <a:r>
            <a:rPr lang="en-US" sz="2500" kern="1200"/>
            <a:t>It then recommends specific changes such as better color combinations, suitable accessories, improved footwear, or layering options to enhance the look. The system may also generate a visual preview of the improved outfit using generative AI.</a:t>
          </a:r>
        </a:p>
      </dsp:txBody>
      <dsp:txXfrm>
        <a:off x="2376070" y="2572384"/>
        <a:ext cx="14796530" cy="2057203"/>
      </dsp:txXfrm>
    </dsp:sp>
    <dsp:sp modelId="{FBC650C5-A945-4D9D-89CA-BDDBA4B9F7D3}">
      <dsp:nvSpPr>
        <dsp:cNvPr id="0" name=""/>
        <dsp:cNvSpPr/>
      </dsp:nvSpPr>
      <dsp:spPr>
        <a:xfrm>
          <a:off x="0" y="5143888"/>
          <a:ext cx="17172601" cy="20572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9D1B24-B253-4100-9784-2D3FB432FBD9}">
      <dsp:nvSpPr>
        <dsp:cNvPr id="0" name=""/>
        <dsp:cNvSpPr/>
      </dsp:nvSpPr>
      <dsp:spPr>
        <a:xfrm>
          <a:off x="622304" y="5606759"/>
          <a:ext cx="1131462" cy="11314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C6E0B4-C197-4B7C-BF5C-B30C5FB6F16B}">
      <dsp:nvSpPr>
        <dsp:cNvPr id="0" name=""/>
        <dsp:cNvSpPr/>
      </dsp:nvSpPr>
      <dsp:spPr>
        <a:xfrm>
          <a:off x="2376070" y="5143888"/>
          <a:ext cx="14796530" cy="2057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721" tIns="217721" rIns="217721" bIns="217721" numCol="1" spcCol="1270" anchor="ctr" anchorCtr="0">
          <a:noAutofit/>
        </a:bodyPr>
        <a:lstStyle/>
        <a:p>
          <a:pPr marL="0" lvl="0" indent="0" algn="l" defTabSz="1111250">
            <a:lnSpc>
              <a:spcPct val="100000"/>
            </a:lnSpc>
            <a:spcBef>
              <a:spcPct val="0"/>
            </a:spcBef>
            <a:spcAft>
              <a:spcPct val="35000"/>
            </a:spcAft>
            <a:buNone/>
          </a:pPr>
          <a:r>
            <a:rPr lang="en-US" sz="2500" kern="1200"/>
            <a:t>This solution offers quick, practical, and personalized fashion guidance based on the user’s current outfit, helping them dress better with minimal effort.</a:t>
          </a:r>
        </a:p>
      </dsp:txBody>
      <dsp:txXfrm>
        <a:off x="2376070" y="5143888"/>
        <a:ext cx="14796530" cy="20572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B4942-F0FA-FF4E-8E7B-A3911FB517D8}"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EEDF5-1402-AC4D-9D8C-4EDED5DEF756}" type="slidenum">
              <a:rPr lang="en-US" smtClean="0"/>
              <a:t>‹#›</a:t>
            </a:fld>
            <a:endParaRPr lang="en-US"/>
          </a:p>
        </p:txBody>
      </p:sp>
    </p:spTree>
    <p:extLst>
      <p:ext uri="{BB962C8B-B14F-4D97-AF65-F5344CB8AC3E}">
        <p14:creationId xmlns:p14="http://schemas.microsoft.com/office/powerpoint/2010/main" val="2487381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EEDF5-1402-AC4D-9D8C-4EDED5DEF756}" type="slidenum">
              <a:rPr lang="en-US" smtClean="0"/>
              <a:t>5</a:t>
            </a:fld>
            <a:endParaRPr lang="en-US"/>
          </a:p>
        </p:txBody>
      </p:sp>
    </p:spTree>
    <p:extLst>
      <p:ext uri="{BB962C8B-B14F-4D97-AF65-F5344CB8AC3E}">
        <p14:creationId xmlns:p14="http://schemas.microsoft.com/office/powerpoint/2010/main" val="131056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sv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a:off x="1347927" y="1390894"/>
            <a:ext cx="175627" cy="6291840"/>
            <a:chOff x="0" y="0"/>
            <a:chExt cx="36475" cy="1306712"/>
          </a:xfrm>
        </p:grpSpPr>
        <p:sp>
          <p:nvSpPr>
            <p:cNvPr id="4" name="Freeform 4"/>
            <p:cNvSpPr/>
            <p:nvPr/>
          </p:nvSpPr>
          <p:spPr>
            <a:xfrm>
              <a:off x="0" y="0"/>
              <a:ext cx="36475" cy="1306712"/>
            </a:xfrm>
            <a:custGeom>
              <a:avLst/>
              <a:gdLst/>
              <a:ahLst/>
              <a:cxnLst/>
              <a:rect l="l" t="t" r="r" b="b"/>
              <a:pathLst>
                <a:path w="36475" h="1306712">
                  <a:moveTo>
                    <a:pt x="0" y="0"/>
                  </a:moveTo>
                  <a:lnTo>
                    <a:pt x="36475" y="0"/>
                  </a:lnTo>
                  <a:lnTo>
                    <a:pt x="36475" y="1306712"/>
                  </a:lnTo>
                  <a:lnTo>
                    <a:pt x="0" y="1306712"/>
                  </a:lnTo>
                  <a:close/>
                </a:path>
              </a:pathLst>
            </a:custGeom>
            <a:solidFill>
              <a:srgbClr val="FFFFFF"/>
            </a:solidFill>
          </p:spPr>
          <p:txBody>
            <a:bodyPr/>
            <a:lstStyle/>
            <a:p>
              <a:endParaRPr lang="en-US"/>
            </a:p>
          </p:txBody>
        </p:sp>
        <p:sp>
          <p:nvSpPr>
            <p:cNvPr id="5" name="TextBox 5"/>
            <p:cNvSpPr txBox="1"/>
            <p:nvPr/>
          </p:nvSpPr>
          <p:spPr>
            <a:xfrm>
              <a:off x="0" y="-19050"/>
              <a:ext cx="36475" cy="132576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847070" y="3294689"/>
            <a:ext cx="16067099" cy="2016258"/>
          </a:xfrm>
          <a:prstGeom prst="rect">
            <a:avLst/>
          </a:prstGeom>
        </p:spPr>
        <p:txBody>
          <a:bodyPr lIns="0" tIns="0" rIns="0" bIns="0" rtlCol="0" anchor="t">
            <a:spAutoFit/>
          </a:bodyPr>
          <a:lstStyle/>
          <a:p>
            <a:pPr>
              <a:lnSpc>
                <a:spcPts val="4690"/>
              </a:lnSpc>
            </a:pPr>
            <a:endParaRPr lang="en-US" sz="9628" dirty="0">
              <a:solidFill>
                <a:srgbClr val="FFFFFF"/>
              </a:solidFill>
              <a:latin typeface="Codec Pro ExtraBold"/>
            </a:endParaRPr>
          </a:p>
          <a:p>
            <a:pPr>
              <a:lnSpc>
                <a:spcPts val="11554"/>
              </a:lnSpc>
            </a:pPr>
            <a:endParaRPr lang="en-US" sz="9628" dirty="0">
              <a:solidFill>
                <a:srgbClr val="FFFFFF"/>
              </a:solidFill>
              <a:latin typeface="Codec Pro ExtraBold"/>
            </a:endParaRPr>
          </a:p>
        </p:txBody>
      </p:sp>
      <p:sp>
        <p:nvSpPr>
          <p:cNvPr id="7" name="TextBox 7"/>
          <p:cNvSpPr txBox="1"/>
          <p:nvPr/>
        </p:nvSpPr>
        <p:spPr>
          <a:xfrm>
            <a:off x="1847070" y="843569"/>
            <a:ext cx="13027491" cy="6631624"/>
          </a:xfrm>
          <a:prstGeom prst="rect">
            <a:avLst/>
          </a:prstGeom>
        </p:spPr>
        <p:txBody>
          <a:bodyPr lIns="0" tIns="0" rIns="0" bIns="0" rtlCol="0" anchor="t">
            <a:spAutoFit/>
          </a:bodyPr>
          <a:lstStyle/>
          <a:p>
            <a:pPr>
              <a:lnSpc>
                <a:spcPts val="17885"/>
              </a:lnSpc>
            </a:pPr>
            <a:r>
              <a:rPr lang="en-IN" sz="8800" b="1" dirty="0">
                <a:solidFill>
                  <a:schemeClr val="bg1"/>
                </a:solidFill>
              </a:rPr>
              <a:t>FASHION OUTFIT RECOMMENDATION SYSTEM </a:t>
            </a:r>
            <a:endParaRPr lang="en-US" sz="8800" b="1" dirty="0">
              <a:solidFill>
                <a:schemeClr val="bg1"/>
              </a:solidFill>
              <a:latin typeface="Codec Pro ExtraBold"/>
            </a:endParaRPr>
          </a:p>
        </p:txBody>
      </p:sp>
      <p:sp>
        <p:nvSpPr>
          <p:cNvPr id="8" name="Freeform 8"/>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6897095" y="6240576"/>
            <a:ext cx="7600942" cy="2884316"/>
          </a:xfrm>
          <a:prstGeom prst="rect">
            <a:avLst/>
          </a:prstGeom>
        </p:spPr>
        <p:txBody>
          <a:bodyPr lIns="0" tIns="0" rIns="0" bIns="0" rtlCol="0" anchor="t">
            <a:spAutoFit/>
          </a:bodyPr>
          <a:lstStyle/>
          <a:p>
            <a:pPr algn="ctr">
              <a:lnSpc>
                <a:spcPts val="5839"/>
              </a:lnSpc>
            </a:pPr>
            <a:r>
              <a:rPr lang="en-US" sz="2800" b="1" dirty="0">
                <a:solidFill>
                  <a:srgbClr val="D9D9D9"/>
                </a:solidFill>
                <a:latin typeface="+mj-lt"/>
              </a:rPr>
              <a:t>Name-  Ananya Bhatia(S24CSEU1979)</a:t>
            </a:r>
          </a:p>
          <a:p>
            <a:pPr algn="ctr">
              <a:lnSpc>
                <a:spcPts val="5839"/>
              </a:lnSpc>
            </a:pPr>
            <a:r>
              <a:rPr lang="en-US" sz="2800" b="1" dirty="0">
                <a:solidFill>
                  <a:srgbClr val="D9D9D9"/>
                </a:solidFill>
                <a:latin typeface="+mj-lt"/>
              </a:rPr>
              <a:t>Aaditri Chandok(S24CSEU1774)</a:t>
            </a:r>
          </a:p>
          <a:p>
            <a:pPr algn="ctr">
              <a:lnSpc>
                <a:spcPts val="5839"/>
              </a:lnSpc>
            </a:pPr>
            <a:r>
              <a:rPr lang="en-US" sz="2800" b="1" dirty="0">
                <a:solidFill>
                  <a:srgbClr val="D9D9D9"/>
                </a:solidFill>
                <a:latin typeface="+mj-lt"/>
              </a:rPr>
              <a:t>Kashish Kapoor(S24CSEU1764)</a:t>
            </a:r>
            <a:endParaRPr lang="en-US" sz="2800" b="1" dirty="0">
              <a:solidFill>
                <a:schemeClr val="bg1"/>
              </a:solidFill>
              <a:latin typeface="+mj-lt"/>
            </a:endParaRPr>
          </a:p>
          <a:p>
            <a:pPr algn="ctr">
              <a:lnSpc>
                <a:spcPts val="5839"/>
              </a:lnSpc>
            </a:pPr>
            <a:r>
              <a:rPr lang="en-US" sz="2800" b="1" dirty="0">
                <a:solidFill>
                  <a:srgbClr val="D9D9D9"/>
                </a:solidFill>
                <a:latin typeface="TAN Tangkiwood"/>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3548509" y="159703"/>
            <a:ext cx="11190982" cy="1459246"/>
          </a:xfrm>
          <a:prstGeom prst="rect">
            <a:avLst/>
          </a:prstGeom>
        </p:spPr>
        <p:txBody>
          <a:bodyPr lIns="0" tIns="0" rIns="0" bIns="0" rtlCol="0" anchor="t">
            <a:spAutoFit/>
          </a:bodyPr>
          <a:lstStyle/>
          <a:p>
            <a:pPr algn="ctr">
              <a:lnSpc>
                <a:spcPts val="12880"/>
              </a:lnSpc>
            </a:pPr>
            <a:r>
              <a:rPr lang="en-US" sz="6600" dirty="0">
                <a:solidFill>
                  <a:srgbClr val="FFFFFF"/>
                </a:solidFill>
                <a:latin typeface="Canva Sans Bold"/>
              </a:rPr>
              <a:t>Problem Statement</a:t>
            </a:r>
          </a:p>
        </p:txBody>
      </p:sp>
      <p:sp>
        <p:nvSpPr>
          <p:cNvPr id="4" name="TextBox 4"/>
          <p:cNvSpPr txBox="1"/>
          <p:nvPr/>
        </p:nvSpPr>
        <p:spPr>
          <a:xfrm>
            <a:off x="312285" y="2605532"/>
            <a:ext cx="17663430" cy="6771084"/>
          </a:xfrm>
          <a:prstGeom prst="rect">
            <a:avLst/>
          </a:prstGeom>
        </p:spPr>
        <p:txBody>
          <a:bodyPr lIns="0" tIns="0" rIns="0" bIns="0" rtlCol="0" anchor="t">
            <a:spAutoFit/>
          </a:bodyPr>
          <a:lstStyle/>
          <a:p>
            <a:r>
              <a:rPr lang="en-US" sz="2000" dirty="0">
                <a:highlight>
                  <a:srgbClr val="C0C0C0"/>
                </a:highlight>
              </a:rPr>
              <a:t>Choosing a stylish and well-coordinated outfit is challenging for many individuals due to limited fashion knowledge, lack of feedback, or difficulty visualizing improvements. Existing fashion recommendation platforms typically suggest new outfits but rarely provide </a:t>
            </a:r>
            <a:r>
              <a:rPr lang="en-US" sz="2000" b="1" dirty="0">
                <a:highlight>
                  <a:srgbClr val="C0C0C0"/>
                </a:highlight>
              </a:rPr>
              <a:t>personalized feedback on what someone is already wearing</a:t>
            </a:r>
            <a:r>
              <a:rPr lang="en-US" sz="2000" dirty="0">
                <a:highlight>
                  <a:srgbClr val="C0C0C0"/>
                </a:highlight>
              </a:rPr>
              <a:t>.</a:t>
            </a:r>
          </a:p>
          <a:p>
            <a:br>
              <a:rPr lang="en-US" sz="2000" dirty="0">
                <a:highlight>
                  <a:srgbClr val="C0C0C0"/>
                </a:highlight>
              </a:rPr>
            </a:br>
            <a:endParaRPr lang="en-US" sz="2000" dirty="0">
              <a:highlight>
                <a:srgbClr val="C0C0C0"/>
              </a:highlight>
            </a:endParaRPr>
          </a:p>
          <a:p>
            <a:r>
              <a:rPr lang="en-US" sz="2000" dirty="0">
                <a:highlight>
                  <a:srgbClr val="C0C0C0"/>
                </a:highlight>
              </a:rPr>
              <a:t>There is a need for an AI system that can analyze a user’s outfit from an uploaded image and provide </a:t>
            </a:r>
            <a:r>
              <a:rPr lang="en-US" sz="2000" b="1" dirty="0">
                <a:highlight>
                  <a:srgbClr val="C0C0C0"/>
                </a:highlight>
              </a:rPr>
              <a:t>practical, visually informed suggestions</a:t>
            </a:r>
            <a:r>
              <a:rPr lang="en-US" sz="2000" dirty="0">
                <a:highlight>
                  <a:srgbClr val="C0C0C0"/>
                </a:highlight>
              </a:rPr>
              <a:t> to enhance their overall look. This includes recommendations related to color coordination, fit, accessories, footwear, layering, and overall style alignment.</a:t>
            </a:r>
          </a:p>
          <a:p>
            <a:br>
              <a:rPr lang="en-US" sz="2000" dirty="0">
                <a:highlight>
                  <a:srgbClr val="C0C0C0"/>
                </a:highlight>
              </a:rPr>
            </a:br>
            <a:endParaRPr lang="en-US" sz="2000" dirty="0">
              <a:highlight>
                <a:srgbClr val="C0C0C0"/>
              </a:highlight>
            </a:endParaRPr>
          </a:p>
          <a:p>
            <a:r>
              <a:rPr lang="en-US" sz="2000" dirty="0">
                <a:highlight>
                  <a:srgbClr val="C0C0C0"/>
                </a:highlight>
              </a:rPr>
              <a:t>The </a:t>
            </a:r>
            <a:r>
              <a:rPr lang="en-US" sz="2000" b="1" dirty="0">
                <a:highlight>
                  <a:srgbClr val="C0C0C0"/>
                </a:highlight>
              </a:rPr>
              <a:t>Fashion Outfit Recommendation System</a:t>
            </a:r>
            <a:r>
              <a:rPr lang="en-US" sz="2000" dirty="0">
                <a:highlight>
                  <a:srgbClr val="C0C0C0"/>
                </a:highlight>
              </a:rPr>
              <a:t> aims to solve this gap by using computer vision and machine learning techniques to evaluate outfits and offer actionable improvement suggestions. The system processes the uploaded image, identifies clothing items, assesses style aesthetics, and recommends changes that can make the user’s outfit more appealing, balanced, or appropriate for the occasion.</a:t>
            </a:r>
          </a:p>
          <a:p>
            <a:br>
              <a:rPr lang="en-US" sz="2000" dirty="0">
                <a:highlight>
                  <a:srgbClr val="C0C0C0"/>
                </a:highlight>
              </a:rPr>
            </a:br>
            <a:endParaRPr lang="en-US" sz="2000" dirty="0">
              <a:highlight>
                <a:srgbClr val="C0C0C0"/>
              </a:highlight>
            </a:endParaRPr>
          </a:p>
          <a:p>
            <a:r>
              <a:rPr lang="en-US" sz="2000" dirty="0">
                <a:highlight>
                  <a:srgbClr val="C0C0C0"/>
                </a:highlight>
              </a:rPr>
              <a:t>The project addresses the following key problems:</a:t>
            </a:r>
          </a:p>
          <a:p>
            <a:r>
              <a:rPr lang="en-US" sz="2000" dirty="0">
                <a:highlight>
                  <a:srgbClr val="C0C0C0"/>
                </a:highlight>
              </a:rPr>
              <a:t>Lack of personalized fashion advice accessible to general users.</a:t>
            </a:r>
          </a:p>
          <a:p>
            <a:r>
              <a:rPr lang="en-US" sz="2000" dirty="0">
                <a:highlight>
                  <a:srgbClr val="C0C0C0"/>
                </a:highlight>
              </a:rPr>
              <a:t>No easy way to analyze one’s current outfit and identify what could be improved.</a:t>
            </a:r>
          </a:p>
          <a:p>
            <a:r>
              <a:rPr lang="en-US" sz="2000" dirty="0">
                <a:highlight>
                  <a:srgbClr val="C0C0C0"/>
                </a:highlight>
              </a:rPr>
              <a:t>Difficulty in evaluating color harmony, style matching, and overall outfit balance.</a:t>
            </a:r>
          </a:p>
          <a:p>
            <a:r>
              <a:rPr lang="en-US" sz="2000" dirty="0">
                <a:highlight>
                  <a:srgbClr val="C0C0C0"/>
                </a:highlight>
              </a:rPr>
              <a:t>Limited AI tools that provide modification suggestions instead of entirely new outfits.</a:t>
            </a:r>
          </a:p>
          <a:p>
            <a:br>
              <a:rPr lang="en-US" sz="2000" dirty="0">
                <a:highlight>
                  <a:srgbClr val="C0C0C0"/>
                </a:highlight>
              </a:rPr>
            </a:br>
            <a:endParaRPr lang="en-US" sz="2000" dirty="0">
              <a:highlight>
                <a:srgbClr val="C0C0C0"/>
              </a:highlight>
            </a:endParaRPr>
          </a:p>
          <a:p>
            <a:r>
              <a:rPr lang="en-US" sz="2000" dirty="0">
                <a:highlight>
                  <a:srgbClr val="C0C0C0"/>
                </a:highlight>
              </a:rPr>
              <a:t>This system will help users enhance their fashion sense by giving </a:t>
            </a:r>
            <a:r>
              <a:rPr lang="en-US" sz="2000" b="1" dirty="0">
                <a:highlight>
                  <a:srgbClr val="C0C0C0"/>
                </a:highlight>
              </a:rPr>
              <a:t>AI-driven, image-based outfit improvement recommendations</a:t>
            </a:r>
            <a:r>
              <a:rPr lang="en-US" sz="2000" dirty="0">
                <a:highlight>
                  <a:srgbClr val="C0C0C0"/>
                </a:highlight>
              </a:rPr>
              <a:t>, ultimately boosting confidence and reducing decision fatigue in everyday dressing.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28025" y="-3336515"/>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13133" y="388588"/>
            <a:ext cx="17861725" cy="9707911"/>
            <a:chOff x="0" y="0"/>
            <a:chExt cx="4704323" cy="2329923"/>
          </a:xfrm>
        </p:grpSpPr>
        <p:sp>
          <p:nvSpPr>
            <p:cNvPr id="6" name="Freeform 6"/>
            <p:cNvSpPr/>
            <p:nvPr/>
          </p:nvSpPr>
          <p:spPr>
            <a:xfrm>
              <a:off x="0" y="0"/>
              <a:ext cx="4704323" cy="2329923"/>
            </a:xfrm>
            <a:custGeom>
              <a:avLst/>
              <a:gdLst/>
              <a:ahLst/>
              <a:cxnLst/>
              <a:rect l="l" t="t" r="r" b="b"/>
              <a:pathLst>
                <a:path w="4704323" h="2329923">
                  <a:moveTo>
                    <a:pt x="0" y="0"/>
                  </a:moveTo>
                  <a:lnTo>
                    <a:pt x="4704323" y="0"/>
                  </a:lnTo>
                  <a:lnTo>
                    <a:pt x="4704323" y="2329923"/>
                  </a:lnTo>
                  <a:lnTo>
                    <a:pt x="0" y="2329923"/>
                  </a:lnTo>
                  <a:close/>
                </a:path>
              </a:pathLst>
            </a:custGeom>
            <a:solidFill>
              <a:srgbClr val="000000">
                <a:alpha val="57647"/>
              </a:srgbClr>
            </a:solidFill>
          </p:spPr>
          <p:txBody>
            <a:bodyPr/>
            <a:lstStyle/>
            <a:p>
              <a:endParaRPr lang="en-US"/>
            </a:p>
          </p:txBody>
        </p:sp>
        <p:sp>
          <p:nvSpPr>
            <p:cNvPr id="7" name="TextBox 7"/>
            <p:cNvSpPr txBox="1"/>
            <p:nvPr/>
          </p:nvSpPr>
          <p:spPr>
            <a:xfrm>
              <a:off x="0" y="-19050"/>
              <a:ext cx="4704323" cy="2348973"/>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680213" y="502888"/>
            <a:ext cx="14927563" cy="1750313"/>
          </a:xfrm>
          <a:prstGeom prst="rect">
            <a:avLst/>
          </a:prstGeom>
        </p:spPr>
        <p:txBody>
          <a:bodyPr lIns="0" tIns="0" rIns="0" bIns="0" rtlCol="0" anchor="t">
            <a:spAutoFit/>
          </a:bodyPr>
          <a:lstStyle/>
          <a:p>
            <a:pPr marL="0" lvl="0" indent="0" algn="ctr">
              <a:lnSpc>
                <a:spcPts val="12611"/>
              </a:lnSpc>
              <a:spcBef>
                <a:spcPct val="0"/>
              </a:spcBef>
            </a:pPr>
            <a:r>
              <a:rPr lang="en-US" sz="10509" dirty="0">
                <a:solidFill>
                  <a:srgbClr val="FFFFFF"/>
                </a:solidFill>
                <a:latin typeface="Codec Pro ExtraBold"/>
              </a:rPr>
              <a:t>PROPOSED SOLUTION</a:t>
            </a:r>
          </a:p>
        </p:txBody>
      </p:sp>
      <p:graphicFrame>
        <p:nvGraphicFramePr>
          <p:cNvPr id="11" name="TextBox 9">
            <a:extLst>
              <a:ext uri="{FF2B5EF4-FFF2-40B4-BE49-F238E27FC236}">
                <a16:creationId xmlns:a16="http://schemas.microsoft.com/office/drawing/2014/main" id="{B5E40364-C5C0-627F-F1A7-FE0D5DA6ED39}"/>
              </a:ext>
            </a:extLst>
          </p:cNvPr>
          <p:cNvGraphicFramePr/>
          <p:nvPr/>
        </p:nvGraphicFramePr>
        <p:xfrm>
          <a:off x="557696" y="2696439"/>
          <a:ext cx="17172601" cy="72019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200" y="1"/>
            <a:ext cx="4513686" cy="10287000"/>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stretch>
              <a:fillRect l="-108491" r="-164621"/>
            </a:stretch>
          </a:blipFill>
        </p:spPr>
        <p:txBody>
          <a:bodyPr/>
          <a:lstStyle/>
          <a:p>
            <a:endParaRPr lang="en-US"/>
          </a:p>
        </p:txBody>
      </p:sp>
      <p:sp>
        <p:nvSpPr>
          <p:cNvPr id="6" name="Freeform 6"/>
          <p:cNvSpPr/>
          <p:nvPr/>
        </p:nvSpPr>
        <p:spPr>
          <a:xfrm>
            <a:off x="6698208" y="4350713"/>
            <a:ext cx="1087323" cy="886168"/>
          </a:xfrm>
          <a:custGeom>
            <a:avLst/>
            <a:gdLst/>
            <a:ahLst/>
            <a:cxnLst/>
            <a:rect l="l" t="t" r="r" b="b"/>
            <a:pathLst>
              <a:path w="1087323" h="886168">
                <a:moveTo>
                  <a:pt x="0" y="0"/>
                </a:moveTo>
                <a:lnTo>
                  <a:pt x="1087323" y="0"/>
                </a:lnTo>
                <a:lnTo>
                  <a:pt x="1087323" y="886168"/>
                </a:lnTo>
                <a:lnTo>
                  <a:pt x="0" y="8861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9913567" y="4350713"/>
            <a:ext cx="1111938" cy="1109158"/>
          </a:xfrm>
          <a:custGeom>
            <a:avLst/>
            <a:gdLst/>
            <a:ahLst/>
            <a:cxnLst/>
            <a:rect l="l" t="t" r="r" b="b"/>
            <a:pathLst>
              <a:path w="1111938" h="1109158">
                <a:moveTo>
                  <a:pt x="0" y="0"/>
                </a:moveTo>
                <a:lnTo>
                  <a:pt x="1111939" y="0"/>
                </a:lnTo>
                <a:lnTo>
                  <a:pt x="1111939" y="1109158"/>
                </a:lnTo>
                <a:lnTo>
                  <a:pt x="0" y="1109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8" name="TextBox 8"/>
          <p:cNvSpPr txBox="1"/>
          <p:nvPr/>
        </p:nvSpPr>
        <p:spPr>
          <a:xfrm>
            <a:off x="5785080" y="804037"/>
            <a:ext cx="7151036" cy="2543175"/>
          </a:xfrm>
          <a:prstGeom prst="rect">
            <a:avLst/>
          </a:prstGeom>
        </p:spPr>
        <p:txBody>
          <a:bodyPr lIns="0" tIns="0" rIns="0" bIns="0" rtlCol="0" anchor="t">
            <a:spAutoFit/>
          </a:bodyPr>
          <a:lstStyle/>
          <a:p>
            <a:pPr marL="0" lvl="0" indent="0">
              <a:lnSpc>
                <a:spcPts val="9536"/>
              </a:lnSpc>
              <a:spcBef>
                <a:spcPct val="0"/>
              </a:spcBef>
            </a:pPr>
            <a:r>
              <a:rPr lang="en-US" sz="7947" dirty="0">
                <a:solidFill>
                  <a:srgbClr val="1A1A1A"/>
                </a:solidFill>
                <a:latin typeface="Codec Pro ExtraBold"/>
              </a:rPr>
              <a:t>GOALS AND OBJECTIVES</a:t>
            </a:r>
          </a:p>
        </p:txBody>
      </p:sp>
      <p:sp>
        <p:nvSpPr>
          <p:cNvPr id="9" name="TextBox 9"/>
          <p:cNvSpPr txBox="1"/>
          <p:nvPr/>
        </p:nvSpPr>
        <p:spPr>
          <a:xfrm>
            <a:off x="5804775" y="6029291"/>
            <a:ext cx="2874189" cy="811530"/>
          </a:xfrm>
          <a:prstGeom prst="rect">
            <a:avLst/>
          </a:prstGeom>
        </p:spPr>
        <p:txBody>
          <a:bodyPr lIns="0" tIns="0" rIns="0" bIns="0" rtlCol="0" anchor="t">
            <a:spAutoFit/>
          </a:bodyPr>
          <a:lstStyle/>
          <a:p>
            <a:pPr marL="0" lvl="0" indent="0" algn="ctr">
              <a:lnSpc>
                <a:spcPts val="3119"/>
              </a:lnSpc>
              <a:spcBef>
                <a:spcPct val="0"/>
              </a:spcBef>
            </a:pPr>
            <a:r>
              <a:rPr lang="en-US" sz="2599" dirty="0">
                <a:solidFill>
                  <a:srgbClr val="FFFFFF"/>
                </a:solidFill>
                <a:latin typeface="Montserrat Light Bold"/>
              </a:rPr>
              <a:t>Empowering Users</a:t>
            </a:r>
          </a:p>
        </p:txBody>
      </p:sp>
      <p:sp>
        <p:nvSpPr>
          <p:cNvPr id="10" name="TextBox 10"/>
          <p:cNvSpPr txBox="1"/>
          <p:nvPr/>
        </p:nvSpPr>
        <p:spPr>
          <a:xfrm>
            <a:off x="9144000" y="6029291"/>
            <a:ext cx="2874189" cy="811530"/>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FFFFFF"/>
                </a:solidFill>
                <a:latin typeface="Montserrat Light Bold"/>
              </a:rPr>
              <a:t>Diverse Categories</a:t>
            </a:r>
          </a:p>
        </p:txBody>
      </p:sp>
      <p:sp>
        <p:nvSpPr>
          <p:cNvPr id="11" name="TextBox 11"/>
          <p:cNvSpPr txBox="1"/>
          <p:nvPr/>
        </p:nvSpPr>
        <p:spPr>
          <a:xfrm>
            <a:off x="12484914" y="6027493"/>
            <a:ext cx="2874189" cy="405765"/>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FFFFFF"/>
                </a:solidFill>
                <a:latin typeface="Montserrat Light Bold"/>
              </a:rPr>
              <a:t>Incorporating AI</a:t>
            </a:r>
          </a:p>
        </p:txBody>
      </p:sp>
      <p:sp>
        <p:nvSpPr>
          <p:cNvPr id="14" name="TextBox 14"/>
          <p:cNvSpPr txBox="1"/>
          <p:nvPr/>
        </p:nvSpPr>
        <p:spPr>
          <a:xfrm>
            <a:off x="12589689" y="6557083"/>
            <a:ext cx="2727161" cy="367858"/>
          </a:xfrm>
          <a:prstGeom prst="rect">
            <a:avLst/>
          </a:prstGeom>
        </p:spPr>
        <p:txBody>
          <a:bodyPr lIns="0" tIns="0" rIns="0" bIns="0" rtlCol="0" anchor="t">
            <a:spAutoFit/>
          </a:bodyPr>
          <a:lstStyle/>
          <a:p>
            <a:pPr algn="ctr">
              <a:lnSpc>
                <a:spcPts val="3079"/>
              </a:lnSpc>
            </a:pPr>
            <a:endParaRPr lang="en-US" sz="2199" dirty="0">
              <a:solidFill>
                <a:srgbClr val="010101"/>
              </a:solidFill>
              <a:latin typeface="Montserrat Light"/>
            </a:endParaRPr>
          </a:p>
        </p:txBody>
      </p:sp>
      <p:sp>
        <p:nvSpPr>
          <p:cNvPr id="15" name="Freeform 15"/>
          <p:cNvSpPr/>
          <p:nvPr/>
        </p:nvSpPr>
        <p:spPr>
          <a:xfrm>
            <a:off x="13409608" y="4462208"/>
            <a:ext cx="1087323" cy="886168"/>
          </a:xfrm>
          <a:custGeom>
            <a:avLst/>
            <a:gdLst/>
            <a:ahLst/>
            <a:cxnLst/>
            <a:rect l="l" t="t" r="r" b="b"/>
            <a:pathLst>
              <a:path w="1087323" h="886168">
                <a:moveTo>
                  <a:pt x="0" y="0"/>
                </a:moveTo>
                <a:lnTo>
                  <a:pt x="1087323" y="0"/>
                </a:lnTo>
                <a:lnTo>
                  <a:pt x="1087323" y="886168"/>
                </a:lnTo>
                <a:lnTo>
                  <a:pt x="0" y="8861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8" name="Picture 17">
            <a:extLst>
              <a:ext uri="{FF2B5EF4-FFF2-40B4-BE49-F238E27FC236}">
                <a16:creationId xmlns:a16="http://schemas.microsoft.com/office/drawing/2014/main" id="{5D420D8A-19FC-D16D-25EB-EF4C95DF0C55}"/>
              </a:ext>
            </a:extLst>
          </p:cNvPr>
          <p:cNvPicPr>
            <a:picLocks noChangeAspect="1"/>
          </p:cNvPicPr>
          <p:nvPr/>
        </p:nvPicPr>
        <p:blipFill>
          <a:blip r:embed="rId7"/>
          <a:stretch>
            <a:fillRect/>
          </a:stretch>
        </p:blipFill>
        <p:spPr>
          <a:xfrm>
            <a:off x="8153400" y="4108716"/>
            <a:ext cx="8280400" cy="56324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a:off x="685800" y="69702"/>
            <a:ext cx="17251544" cy="10217298"/>
            <a:chOff x="0" y="0"/>
            <a:chExt cx="5108677" cy="2609289"/>
          </a:xfrm>
        </p:grpSpPr>
        <p:sp>
          <p:nvSpPr>
            <p:cNvPr id="4" name="Freeform 4"/>
            <p:cNvSpPr/>
            <p:nvPr/>
          </p:nvSpPr>
          <p:spPr>
            <a:xfrm>
              <a:off x="0" y="0"/>
              <a:ext cx="5108677" cy="2609289"/>
            </a:xfrm>
            <a:custGeom>
              <a:avLst/>
              <a:gdLst/>
              <a:ahLst/>
              <a:cxnLst/>
              <a:rect l="l" t="t" r="r" b="b"/>
              <a:pathLst>
                <a:path w="5108677" h="2609289">
                  <a:moveTo>
                    <a:pt x="0" y="0"/>
                  </a:moveTo>
                  <a:lnTo>
                    <a:pt x="5108677" y="0"/>
                  </a:lnTo>
                  <a:lnTo>
                    <a:pt x="5108677" y="2609289"/>
                  </a:lnTo>
                  <a:lnTo>
                    <a:pt x="0" y="2609289"/>
                  </a:lnTo>
                  <a:close/>
                </a:path>
              </a:pathLst>
            </a:custGeom>
            <a:solidFill>
              <a:srgbClr val="100F0D">
                <a:alpha val="90980"/>
              </a:srgbClr>
            </a:solidFill>
          </p:spPr>
          <p:txBody>
            <a:bodyPr/>
            <a:lstStyle/>
            <a:p>
              <a:endParaRPr lang="en-US" dirty="0"/>
            </a:p>
          </p:txBody>
        </p:sp>
        <p:sp>
          <p:nvSpPr>
            <p:cNvPr id="5" name="TextBox 5"/>
            <p:cNvSpPr txBox="1"/>
            <p:nvPr/>
          </p:nvSpPr>
          <p:spPr>
            <a:xfrm>
              <a:off x="0" y="-19050"/>
              <a:ext cx="5108677" cy="262833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891090" y="2624498"/>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770523" y="190500"/>
            <a:ext cx="10746953" cy="1591309"/>
          </a:xfrm>
          <a:prstGeom prst="rect">
            <a:avLst/>
          </a:prstGeom>
        </p:spPr>
        <p:txBody>
          <a:bodyPr lIns="0" tIns="0" rIns="0" bIns="0" rtlCol="0" anchor="t">
            <a:spAutoFit/>
          </a:bodyPr>
          <a:lstStyle/>
          <a:p>
            <a:pPr algn="ctr">
              <a:lnSpc>
                <a:spcPts val="12040"/>
              </a:lnSpc>
            </a:pPr>
            <a:r>
              <a:rPr lang="en-US" sz="8600" dirty="0">
                <a:solidFill>
                  <a:srgbClr val="FFFFFF"/>
                </a:solidFill>
                <a:latin typeface="Codec Pro ExtraBold Bold"/>
              </a:rPr>
              <a:t>TECHNOLOGY USED</a:t>
            </a:r>
          </a:p>
        </p:txBody>
      </p:sp>
      <p:sp>
        <p:nvSpPr>
          <p:cNvPr id="9" name="Freeform 9"/>
          <p:cNvSpPr/>
          <p:nvPr/>
        </p:nvSpPr>
        <p:spPr>
          <a:xfrm>
            <a:off x="2891090" y="3556901"/>
            <a:ext cx="480284" cy="621727"/>
          </a:xfrm>
          <a:custGeom>
            <a:avLst/>
            <a:gdLst/>
            <a:ahLst/>
            <a:cxnLst/>
            <a:rect l="l" t="t" r="r" b="b"/>
            <a:pathLst>
              <a:path w="480284" h="621727">
                <a:moveTo>
                  <a:pt x="0" y="0"/>
                </a:moveTo>
                <a:lnTo>
                  <a:pt x="480284" y="0"/>
                </a:lnTo>
                <a:lnTo>
                  <a:pt x="480284" y="621726"/>
                </a:lnTo>
                <a:lnTo>
                  <a:pt x="0" y="621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2891090" y="4489303"/>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2891090" y="5425355"/>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891090" y="6361407"/>
            <a:ext cx="480284" cy="621727"/>
          </a:xfrm>
          <a:custGeom>
            <a:avLst/>
            <a:gdLst/>
            <a:ahLst/>
            <a:cxnLst/>
            <a:rect l="l" t="t" r="r" b="b"/>
            <a:pathLst>
              <a:path w="480284" h="621727">
                <a:moveTo>
                  <a:pt x="0" y="0"/>
                </a:moveTo>
                <a:lnTo>
                  <a:pt x="480284" y="0"/>
                </a:lnTo>
                <a:lnTo>
                  <a:pt x="480284" y="621726"/>
                </a:lnTo>
                <a:lnTo>
                  <a:pt x="0" y="621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TextBox 17">
            <a:extLst>
              <a:ext uri="{FF2B5EF4-FFF2-40B4-BE49-F238E27FC236}">
                <a16:creationId xmlns:a16="http://schemas.microsoft.com/office/drawing/2014/main" id="{306A45CB-5C80-90AA-6CB8-265B422DBBDE}"/>
              </a:ext>
            </a:extLst>
          </p:cNvPr>
          <p:cNvSpPr txBox="1"/>
          <p:nvPr/>
        </p:nvSpPr>
        <p:spPr>
          <a:xfrm>
            <a:off x="1611086" y="1781809"/>
            <a:ext cx="6248400" cy="8710077"/>
          </a:xfrm>
          <a:prstGeom prst="rect">
            <a:avLst/>
          </a:prstGeom>
          <a:noFill/>
        </p:spPr>
        <p:txBody>
          <a:bodyPr wrap="square">
            <a:spAutoFit/>
          </a:bodyPr>
          <a:lstStyle/>
          <a:p>
            <a:r>
              <a:rPr lang="en-US" sz="2800" b="1" dirty="0">
                <a:highlight>
                  <a:srgbClr val="C0C0C0"/>
                </a:highlight>
              </a:rPr>
              <a:t>Programming Language</a:t>
            </a:r>
          </a:p>
          <a:p>
            <a:r>
              <a:rPr lang="en-US" sz="2800" b="1" dirty="0">
                <a:highlight>
                  <a:srgbClr val="C0C0C0"/>
                </a:highlight>
              </a:rPr>
              <a:t>Python 3</a:t>
            </a:r>
            <a:endParaRPr lang="en-US" sz="2800" dirty="0">
              <a:highlight>
                <a:srgbClr val="C0C0C0"/>
              </a:highlight>
            </a:endParaRPr>
          </a:p>
          <a:p>
            <a:endParaRPr lang="en-US" sz="2800" dirty="0">
              <a:highlight>
                <a:srgbClr val="C0C0C0"/>
              </a:highlight>
            </a:endParaRPr>
          </a:p>
          <a:p>
            <a:r>
              <a:rPr lang="en-US" sz="2800" b="1" dirty="0">
                <a:highlight>
                  <a:srgbClr val="C0C0C0"/>
                </a:highlight>
              </a:rPr>
              <a:t>Web Framework</a:t>
            </a:r>
          </a:p>
          <a:p>
            <a:r>
              <a:rPr lang="en-US" sz="2800" b="1" dirty="0">
                <a:highlight>
                  <a:srgbClr val="C0C0C0"/>
                </a:highlight>
              </a:rPr>
              <a:t>Flask</a:t>
            </a:r>
            <a:endParaRPr lang="en-US" sz="2800" dirty="0">
              <a:highlight>
                <a:srgbClr val="C0C0C0"/>
              </a:highlight>
            </a:endParaRPr>
          </a:p>
          <a:p>
            <a:r>
              <a:rPr lang="en-US" sz="2800" dirty="0" err="1">
                <a:highlight>
                  <a:srgbClr val="C0C0C0"/>
                </a:highlight>
              </a:rPr>
              <a:t>Werkzeug</a:t>
            </a:r>
            <a:endParaRPr lang="en-US" sz="2800" dirty="0">
              <a:highlight>
                <a:srgbClr val="C0C0C0"/>
              </a:highlight>
            </a:endParaRPr>
          </a:p>
          <a:p>
            <a:r>
              <a:rPr lang="en-US" sz="2800" dirty="0">
                <a:highlight>
                  <a:srgbClr val="C0C0C0"/>
                </a:highlight>
              </a:rPr>
              <a:t>Jinja2 (via Flask)</a:t>
            </a:r>
          </a:p>
          <a:p>
            <a:endParaRPr lang="en-US" sz="2800" dirty="0">
              <a:highlight>
                <a:srgbClr val="C0C0C0"/>
              </a:highlight>
            </a:endParaRPr>
          </a:p>
          <a:p>
            <a:r>
              <a:rPr lang="en-US" sz="2800" b="1" dirty="0">
                <a:highlight>
                  <a:srgbClr val="C0C0C0"/>
                </a:highlight>
              </a:rPr>
              <a:t>Authentication &amp; Sessions</a:t>
            </a:r>
          </a:p>
          <a:p>
            <a:r>
              <a:rPr lang="en-US" sz="2800" b="1" dirty="0">
                <a:highlight>
                  <a:srgbClr val="C0C0C0"/>
                </a:highlight>
              </a:rPr>
              <a:t>flask-login</a:t>
            </a:r>
            <a:br>
              <a:rPr lang="en-US" sz="2800" dirty="0">
                <a:highlight>
                  <a:srgbClr val="C0C0C0"/>
                </a:highlight>
              </a:rPr>
            </a:br>
            <a:endParaRPr lang="en-US" sz="2800" dirty="0">
              <a:highlight>
                <a:srgbClr val="C0C0C0"/>
              </a:highlight>
            </a:endParaRPr>
          </a:p>
          <a:p>
            <a:r>
              <a:rPr lang="en-US" sz="2800" b="1" dirty="0">
                <a:highlight>
                  <a:srgbClr val="C0C0C0"/>
                </a:highlight>
              </a:rPr>
              <a:t>Database &amp; ORM</a:t>
            </a:r>
          </a:p>
          <a:p>
            <a:r>
              <a:rPr lang="en-US" sz="2800" b="1" dirty="0">
                <a:highlight>
                  <a:srgbClr val="C0C0C0"/>
                </a:highlight>
              </a:rPr>
              <a:t>flask-</a:t>
            </a:r>
            <a:r>
              <a:rPr lang="en-US" sz="2800" b="1" dirty="0" err="1">
                <a:highlight>
                  <a:srgbClr val="C0C0C0"/>
                </a:highlight>
              </a:rPr>
              <a:t>sqlalchemy</a:t>
            </a:r>
            <a:r>
              <a:rPr lang="en-US" sz="2800" b="1" dirty="0">
                <a:highlight>
                  <a:srgbClr val="C0C0C0"/>
                </a:highlight>
              </a:rPr>
              <a:t> (</a:t>
            </a:r>
            <a:r>
              <a:rPr lang="en-US" sz="2800" b="1" dirty="0" err="1">
                <a:highlight>
                  <a:srgbClr val="C0C0C0"/>
                </a:highlight>
              </a:rPr>
              <a:t>SQLAlchemy</a:t>
            </a:r>
            <a:r>
              <a:rPr lang="en-US" sz="2800" b="1" dirty="0">
                <a:highlight>
                  <a:srgbClr val="C0C0C0"/>
                </a:highlight>
              </a:rPr>
              <a:t>)</a:t>
            </a:r>
            <a:endParaRPr lang="en-US" sz="2800" dirty="0">
              <a:highlight>
                <a:srgbClr val="C0C0C0"/>
              </a:highlight>
            </a:endParaRPr>
          </a:p>
          <a:p>
            <a:r>
              <a:rPr lang="en-US" sz="2800" b="1" dirty="0">
                <a:highlight>
                  <a:srgbClr val="C0C0C0"/>
                </a:highlight>
              </a:rPr>
              <a:t>SQLite</a:t>
            </a:r>
            <a:r>
              <a:rPr lang="en-US" sz="2800" dirty="0">
                <a:highlight>
                  <a:srgbClr val="C0C0C0"/>
                </a:highlight>
              </a:rPr>
              <a:t> (default SQLALCHEMY_DATABASE_URI)</a:t>
            </a:r>
            <a:br>
              <a:rPr lang="en-US" sz="2800" dirty="0">
                <a:highlight>
                  <a:srgbClr val="C0C0C0"/>
                </a:highlight>
              </a:rPr>
            </a:br>
            <a:r>
              <a:rPr lang="en-US" sz="2800" dirty="0">
                <a:highlight>
                  <a:srgbClr val="C0C0C0"/>
                </a:highlight>
              </a:rPr>
              <a:t>  </a:t>
            </a:r>
            <a:br>
              <a:rPr lang="en-US" sz="2800" dirty="0">
                <a:highlight>
                  <a:srgbClr val="C0C0C0"/>
                </a:highlight>
              </a:rPr>
            </a:br>
            <a:r>
              <a:rPr lang="en-US" sz="2800" b="1" dirty="0">
                <a:highlight>
                  <a:srgbClr val="C0C0C0"/>
                </a:highlight>
              </a:rPr>
              <a:t>Project Helpers</a:t>
            </a:r>
          </a:p>
          <a:p>
            <a:r>
              <a:rPr lang="en-US" sz="2800" dirty="0">
                <a:highlight>
                  <a:srgbClr val="C0C0C0"/>
                </a:highlight>
              </a:rPr>
              <a:t>Flask </a:t>
            </a:r>
            <a:r>
              <a:rPr lang="en-US" sz="2800" b="1" dirty="0">
                <a:highlight>
                  <a:srgbClr val="C0C0C0"/>
                </a:highlight>
              </a:rPr>
              <a:t>extensions module</a:t>
            </a:r>
            <a:r>
              <a:rPr lang="en-US" sz="2800" dirty="0">
                <a:highlight>
                  <a:srgbClr val="C0C0C0"/>
                </a:highlight>
              </a:rPr>
              <a:t> (</a:t>
            </a:r>
            <a:r>
              <a:rPr lang="en-US" sz="2800" dirty="0" err="1">
                <a:highlight>
                  <a:srgbClr val="C0C0C0"/>
                </a:highlight>
              </a:rPr>
              <a:t>extensions.py</a:t>
            </a:r>
            <a:r>
              <a:rPr lang="en-US" sz="2800" dirty="0">
                <a:highlight>
                  <a:srgbClr val="C0C0C0"/>
                </a:highlight>
              </a:rPr>
              <a:t>)</a:t>
            </a:r>
          </a:p>
          <a:p>
            <a:r>
              <a:rPr lang="en-US" sz="2800" dirty="0">
                <a:highlight>
                  <a:srgbClr val="C0C0C0"/>
                </a:highlight>
              </a:rPr>
              <a:t>Centralizes </a:t>
            </a:r>
            <a:r>
              <a:rPr lang="en-US" sz="2800" dirty="0" err="1">
                <a:highlight>
                  <a:srgbClr val="C0C0C0"/>
                </a:highlight>
              </a:rPr>
              <a:t>db</a:t>
            </a:r>
            <a:r>
              <a:rPr lang="en-US" sz="2800" dirty="0">
                <a:highlight>
                  <a:srgbClr val="C0C0C0"/>
                </a:highlight>
              </a:rPr>
              <a:t> and </a:t>
            </a:r>
            <a:r>
              <a:rPr lang="en-US" sz="2800" dirty="0" err="1">
                <a:highlight>
                  <a:srgbClr val="C0C0C0"/>
                </a:highlight>
              </a:rPr>
              <a:t>login_manager</a:t>
            </a:r>
            <a:r>
              <a:rPr lang="en-US" sz="2800" dirty="0">
                <a:highlight>
                  <a:srgbClr val="C0C0C0"/>
                </a:highlight>
              </a:rPr>
              <a:t> setup</a:t>
            </a:r>
          </a:p>
          <a:p>
            <a:endParaRPr lang="en-US" sz="2800" dirty="0">
              <a:highlight>
                <a:srgbClr val="C0C0C0"/>
              </a:highlight>
            </a:endParaRPr>
          </a:p>
        </p:txBody>
      </p:sp>
      <p:sp>
        <p:nvSpPr>
          <p:cNvPr id="20" name="TextBox 19">
            <a:extLst>
              <a:ext uri="{FF2B5EF4-FFF2-40B4-BE49-F238E27FC236}">
                <a16:creationId xmlns:a16="http://schemas.microsoft.com/office/drawing/2014/main" id="{C4C9AE00-8A00-5C88-9E3C-95B0B0AB1C1B}"/>
              </a:ext>
            </a:extLst>
          </p:cNvPr>
          <p:cNvSpPr txBox="1"/>
          <p:nvPr/>
        </p:nvSpPr>
        <p:spPr>
          <a:xfrm>
            <a:off x="8763000" y="1766114"/>
            <a:ext cx="8763000" cy="8710077"/>
          </a:xfrm>
          <a:prstGeom prst="rect">
            <a:avLst/>
          </a:prstGeom>
          <a:noFill/>
        </p:spPr>
        <p:txBody>
          <a:bodyPr wrap="square">
            <a:spAutoFit/>
          </a:bodyPr>
          <a:lstStyle/>
          <a:p>
            <a:r>
              <a:rPr lang="en-US" sz="2800" b="1" dirty="0">
                <a:highlight>
                  <a:srgbClr val="C0C0C0"/>
                </a:highlight>
              </a:rPr>
              <a:t>Machine Learning / Data Processing</a:t>
            </a:r>
          </a:p>
          <a:p>
            <a:r>
              <a:rPr lang="en-US" sz="2800" b="1" dirty="0">
                <a:highlight>
                  <a:srgbClr val="C0C0C0"/>
                </a:highlight>
              </a:rPr>
              <a:t>scikit-learn</a:t>
            </a:r>
            <a:endParaRPr lang="en-US" sz="2800" dirty="0">
              <a:highlight>
                <a:srgbClr val="C0C0C0"/>
              </a:highlight>
            </a:endParaRPr>
          </a:p>
          <a:p>
            <a:r>
              <a:rPr lang="en-US" sz="2800" dirty="0">
                <a:highlight>
                  <a:srgbClr val="C0C0C0"/>
                </a:highlight>
              </a:rPr>
              <a:t>TF-IDF</a:t>
            </a:r>
          </a:p>
          <a:p>
            <a:r>
              <a:rPr lang="en-US" sz="2800" dirty="0">
                <a:highlight>
                  <a:srgbClr val="C0C0C0"/>
                </a:highlight>
              </a:rPr>
              <a:t>Random Forest</a:t>
            </a:r>
          </a:p>
          <a:p>
            <a:r>
              <a:rPr lang="en-US" sz="2800" dirty="0">
                <a:highlight>
                  <a:srgbClr val="C0C0C0"/>
                </a:highlight>
              </a:rPr>
              <a:t>Train/Test Split</a:t>
            </a:r>
          </a:p>
          <a:p>
            <a:r>
              <a:rPr lang="en-US" sz="2800" dirty="0">
                <a:highlight>
                  <a:srgbClr val="C0C0C0"/>
                </a:highlight>
              </a:rPr>
              <a:t>Evaluation Metrics</a:t>
            </a:r>
          </a:p>
          <a:p>
            <a:r>
              <a:rPr lang="en-US" sz="2800" b="1" dirty="0">
                <a:highlight>
                  <a:srgbClr val="C0C0C0"/>
                </a:highlight>
              </a:rPr>
              <a:t>pandas</a:t>
            </a:r>
            <a:endParaRPr lang="en-US" sz="2800" dirty="0">
              <a:highlight>
                <a:srgbClr val="C0C0C0"/>
              </a:highlight>
            </a:endParaRPr>
          </a:p>
          <a:p>
            <a:r>
              <a:rPr lang="en-US" sz="2800" b="1" dirty="0" err="1">
                <a:highlight>
                  <a:srgbClr val="C0C0C0"/>
                </a:highlight>
              </a:rPr>
              <a:t>numpy</a:t>
            </a:r>
            <a:endParaRPr lang="en-US" sz="2800" dirty="0">
              <a:highlight>
                <a:srgbClr val="C0C0C0"/>
              </a:highlight>
            </a:endParaRPr>
          </a:p>
          <a:p>
            <a:r>
              <a:rPr lang="en-US" sz="2800" b="1" dirty="0" err="1">
                <a:highlight>
                  <a:srgbClr val="C0C0C0"/>
                </a:highlight>
              </a:rPr>
              <a:t>joblib</a:t>
            </a:r>
            <a:r>
              <a:rPr lang="en-US" sz="2800" dirty="0">
                <a:highlight>
                  <a:srgbClr val="C0C0C0"/>
                </a:highlight>
              </a:rPr>
              <a:t> (model saving/loading)</a:t>
            </a:r>
            <a:br>
              <a:rPr lang="en-US" sz="2800" dirty="0">
                <a:highlight>
                  <a:srgbClr val="C0C0C0"/>
                </a:highlight>
              </a:rPr>
            </a:br>
            <a:endParaRPr lang="en-US" sz="2800" dirty="0">
              <a:highlight>
                <a:srgbClr val="C0C0C0"/>
              </a:highlight>
            </a:endParaRPr>
          </a:p>
          <a:p>
            <a:r>
              <a:rPr lang="en-US" sz="2800" b="1" dirty="0">
                <a:highlight>
                  <a:srgbClr val="C0C0C0"/>
                </a:highlight>
              </a:rPr>
              <a:t>Similarity &amp; Text Feature Extraction</a:t>
            </a:r>
          </a:p>
          <a:p>
            <a:r>
              <a:rPr lang="en-US" sz="2800" b="1" dirty="0" err="1">
                <a:highlight>
                  <a:srgbClr val="C0C0C0"/>
                </a:highlight>
              </a:rPr>
              <a:t>TfidfVectorizer</a:t>
            </a:r>
            <a:endParaRPr lang="en-US" sz="2800" dirty="0">
              <a:highlight>
                <a:srgbClr val="C0C0C0"/>
              </a:highlight>
            </a:endParaRPr>
          </a:p>
          <a:p>
            <a:r>
              <a:rPr lang="en-US" sz="2800" b="1" dirty="0" err="1">
                <a:highlight>
                  <a:srgbClr val="C0C0C0"/>
                </a:highlight>
              </a:rPr>
              <a:t>cosine_similarity</a:t>
            </a:r>
            <a:endParaRPr lang="en-US" sz="2800" dirty="0">
              <a:highlight>
                <a:srgbClr val="C0C0C0"/>
              </a:highlight>
            </a:endParaRPr>
          </a:p>
          <a:p>
            <a:endParaRPr lang="en-US" sz="2800" dirty="0">
              <a:highlight>
                <a:srgbClr val="C0C0C0"/>
              </a:highlight>
            </a:endParaRPr>
          </a:p>
          <a:p>
            <a:r>
              <a:rPr lang="en-US" sz="2800" b="1" dirty="0">
                <a:highlight>
                  <a:srgbClr val="C0C0C0"/>
                </a:highlight>
              </a:rPr>
              <a:t>Image Processing</a:t>
            </a:r>
          </a:p>
          <a:p>
            <a:r>
              <a:rPr lang="en-US" sz="2800" b="1" dirty="0">
                <a:highlight>
                  <a:srgbClr val="C0C0C0"/>
                </a:highlight>
              </a:rPr>
              <a:t>Pillow (PIL)</a:t>
            </a:r>
            <a:endParaRPr lang="en-US" sz="2800" dirty="0">
              <a:highlight>
                <a:srgbClr val="C0C0C0"/>
              </a:highlight>
            </a:endParaRPr>
          </a:p>
          <a:p>
            <a:r>
              <a:rPr lang="en-US" sz="2800" b="1" dirty="0">
                <a:highlight>
                  <a:srgbClr val="C0C0C0"/>
                </a:highlight>
              </a:rPr>
              <a:t>OpenCV (</a:t>
            </a:r>
            <a:r>
              <a:rPr lang="en-US" sz="2800" b="1" dirty="0" err="1">
                <a:highlight>
                  <a:srgbClr val="C0C0C0"/>
                </a:highlight>
              </a:rPr>
              <a:t>opencv</a:t>
            </a:r>
            <a:r>
              <a:rPr lang="en-US" sz="2800" b="1" dirty="0">
                <a:highlight>
                  <a:srgbClr val="C0C0C0"/>
                </a:highlight>
              </a:rPr>
              <a:t>-python)</a:t>
            </a:r>
            <a:endParaRPr lang="en-US" sz="2800" dirty="0">
              <a:highlight>
                <a:srgbClr val="C0C0C0"/>
              </a:highlight>
            </a:endParaRPr>
          </a:p>
          <a:p>
            <a:endParaRPr lang="en-US" sz="2800" dirty="0">
              <a:highlight>
                <a:srgbClr val="C0C0C0"/>
              </a:highlight>
            </a:endParaRPr>
          </a:p>
          <a:p>
            <a:r>
              <a:rPr lang="en-US" sz="2800" b="1" dirty="0">
                <a:highlight>
                  <a:srgbClr val="C0C0C0"/>
                </a:highlight>
              </a:rPr>
              <a:t>Utilities</a:t>
            </a:r>
          </a:p>
          <a:p>
            <a:r>
              <a:rPr lang="en-US" sz="2800" b="1" dirty="0">
                <a:highlight>
                  <a:srgbClr val="C0C0C0"/>
                </a:highlight>
              </a:rPr>
              <a:t>Requests</a:t>
            </a:r>
            <a:r>
              <a:rPr lang="en-US" sz="2800" dirty="0">
                <a:highlight>
                  <a:srgbClr val="C0C0C0"/>
                </a:highlight>
              </a:rPr>
              <a:t>, </a:t>
            </a:r>
            <a:r>
              <a:rPr lang="en-US" sz="2800" b="1" dirty="0" err="1">
                <a:highlight>
                  <a:srgbClr val="C0C0C0"/>
                </a:highlight>
              </a:rPr>
              <a:t>werkzeug.utils.secure_filename</a:t>
            </a:r>
            <a:endParaRPr lang="en-US" sz="2800" dirty="0">
              <a:highlight>
                <a:srgbClr val="C0C0C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43395" y="-5505610"/>
            <a:ext cx="11239421" cy="9955810"/>
          </a:xfrm>
          <a:custGeom>
            <a:avLst/>
            <a:gdLst/>
            <a:ahLst/>
            <a:cxnLst/>
            <a:rect l="l" t="t" r="r" b="b"/>
            <a:pathLst>
              <a:path w="11239421" h="9955810">
                <a:moveTo>
                  <a:pt x="0" y="0"/>
                </a:moveTo>
                <a:lnTo>
                  <a:pt x="11239421" y="0"/>
                </a:lnTo>
                <a:lnTo>
                  <a:pt x="11239421" y="9955810"/>
                </a:lnTo>
                <a:lnTo>
                  <a:pt x="0" y="99558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a:extLst>
              <a:ext uri="{FF2B5EF4-FFF2-40B4-BE49-F238E27FC236}">
                <a16:creationId xmlns:a16="http://schemas.microsoft.com/office/drawing/2014/main" id="{C1432F5D-F979-BBDF-AAAF-503340F746A4}"/>
              </a:ext>
            </a:extLst>
          </p:cNvPr>
          <p:cNvPicPr>
            <a:picLocks noChangeAspect="1"/>
          </p:cNvPicPr>
          <p:nvPr/>
        </p:nvPicPr>
        <p:blipFill>
          <a:blip r:embed="rId4"/>
          <a:stretch>
            <a:fillRect/>
          </a:stretch>
        </p:blipFill>
        <p:spPr>
          <a:xfrm>
            <a:off x="3352800" y="1562100"/>
            <a:ext cx="11582400" cy="7543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21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1905000" y="0"/>
            <a:ext cx="9794974" cy="3199594"/>
          </a:xfrm>
          <a:prstGeom prst="rect">
            <a:avLst/>
          </a:prstGeom>
        </p:spPr>
        <p:txBody>
          <a:bodyPr lIns="0" tIns="0" rIns="0" bIns="0" rtlCol="0" anchor="t">
            <a:spAutoFit/>
          </a:bodyPr>
          <a:lstStyle/>
          <a:p>
            <a:pPr algn="ctr">
              <a:lnSpc>
                <a:spcPts val="12880"/>
              </a:lnSpc>
            </a:pPr>
            <a:r>
              <a:rPr lang="en-US" sz="8800" dirty="0">
                <a:solidFill>
                  <a:srgbClr val="FFFFFF"/>
                </a:solidFill>
                <a:latin typeface="Canva Sans Bold"/>
              </a:rPr>
              <a:t>Future</a:t>
            </a:r>
          </a:p>
          <a:p>
            <a:pPr algn="ctr">
              <a:lnSpc>
                <a:spcPts val="12880"/>
              </a:lnSpc>
            </a:pPr>
            <a:r>
              <a:rPr lang="en-US" sz="8800" dirty="0">
                <a:solidFill>
                  <a:srgbClr val="FFFFFF"/>
                </a:solidFill>
                <a:latin typeface="Canva Sans Bold"/>
              </a:rPr>
              <a:t>Prospects</a:t>
            </a:r>
          </a:p>
        </p:txBody>
      </p:sp>
      <p:sp>
        <p:nvSpPr>
          <p:cNvPr id="4" name="TextBox 4"/>
          <p:cNvSpPr txBox="1"/>
          <p:nvPr/>
        </p:nvSpPr>
        <p:spPr>
          <a:xfrm>
            <a:off x="6132877" y="342900"/>
            <a:ext cx="12176894" cy="8863965"/>
          </a:xfrm>
          <a:prstGeom prst="rect">
            <a:avLst/>
          </a:prstGeom>
        </p:spPr>
        <p:txBody>
          <a:bodyPr lIns="0" tIns="0" rIns="0" bIns="0" rtlCol="0" anchor="t">
            <a:spAutoFit/>
          </a:bodyPr>
          <a:lstStyle/>
          <a:p>
            <a:r>
              <a:rPr lang="en-US" sz="3200" b="1" dirty="0">
                <a:highlight>
                  <a:srgbClr val="C0C0C0"/>
                </a:highlight>
              </a:rPr>
              <a:t>Advanced Outfit Generation</a:t>
            </a:r>
            <a:endParaRPr lang="en-US" sz="3200" dirty="0">
              <a:highlight>
                <a:srgbClr val="C0C0C0"/>
              </a:highlight>
            </a:endParaRPr>
          </a:p>
          <a:p>
            <a:r>
              <a:rPr lang="en-US" sz="3200" dirty="0">
                <a:highlight>
                  <a:srgbClr val="C0C0C0"/>
                </a:highlight>
              </a:rPr>
              <a:t>Use generative AI (Stable Diffusion, GANs) to create complete improved outfit previews.</a:t>
            </a:r>
          </a:p>
          <a:p>
            <a:r>
              <a:rPr lang="en-US" sz="3200" b="1" dirty="0">
                <a:highlight>
                  <a:srgbClr val="C0C0C0"/>
                </a:highlight>
              </a:rPr>
              <a:t>Virtual Try-On System</a:t>
            </a:r>
            <a:endParaRPr lang="en-US" sz="3200" dirty="0">
              <a:highlight>
                <a:srgbClr val="C0C0C0"/>
              </a:highlight>
            </a:endParaRPr>
          </a:p>
          <a:p>
            <a:r>
              <a:rPr lang="en-US" sz="3200" dirty="0">
                <a:highlight>
                  <a:srgbClr val="C0C0C0"/>
                </a:highlight>
              </a:rPr>
              <a:t>Allow users to try different clothing combinations digitally.</a:t>
            </a:r>
          </a:p>
          <a:p>
            <a:r>
              <a:rPr lang="en-US" sz="3200" b="1" dirty="0">
                <a:highlight>
                  <a:srgbClr val="C0C0C0"/>
                </a:highlight>
              </a:rPr>
              <a:t>Occasion-Based Recommendations</a:t>
            </a:r>
            <a:endParaRPr lang="en-US" sz="3200" dirty="0">
              <a:highlight>
                <a:srgbClr val="C0C0C0"/>
              </a:highlight>
            </a:endParaRPr>
          </a:p>
          <a:p>
            <a:r>
              <a:rPr lang="en-US" sz="3200" dirty="0">
                <a:highlight>
                  <a:srgbClr val="C0C0C0"/>
                </a:highlight>
              </a:rPr>
              <a:t>Suggest outfits based on events like college, office, parties, festivals, etc.</a:t>
            </a:r>
          </a:p>
          <a:p>
            <a:r>
              <a:rPr lang="en-US" sz="3200" b="1" dirty="0">
                <a:highlight>
                  <a:srgbClr val="C0C0C0"/>
                </a:highlight>
              </a:rPr>
              <a:t>Personalized Style Learning</a:t>
            </a:r>
            <a:endParaRPr lang="en-US" sz="3200" dirty="0">
              <a:highlight>
                <a:srgbClr val="C0C0C0"/>
              </a:highlight>
            </a:endParaRPr>
          </a:p>
          <a:p>
            <a:r>
              <a:rPr lang="en-US" sz="3200" dirty="0">
                <a:highlight>
                  <a:srgbClr val="C0C0C0"/>
                </a:highlight>
              </a:rPr>
              <a:t>System adapts to user preferences and past likes/dislikes for more accurate suggestions.</a:t>
            </a:r>
          </a:p>
          <a:p>
            <a:r>
              <a:rPr lang="en-US" sz="3200" b="1" dirty="0">
                <a:highlight>
                  <a:srgbClr val="C0C0C0"/>
                </a:highlight>
              </a:rPr>
              <a:t>E-Commerce Integration</a:t>
            </a:r>
            <a:endParaRPr lang="en-US" sz="3200" dirty="0">
              <a:highlight>
                <a:srgbClr val="C0C0C0"/>
              </a:highlight>
            </a:endParaRPr>
          </a:p>
          <a:p>
            <a:r>
              <a:rPr lang="en-US" sz="3200" dirty="0">
                <a:highlight>
                  <a:srgbClr val="C0C0C0"/>
                </a:highlight>
              </a:rPr>
              <a:t>Recommend similar or better clothing items directly available for purchase.</a:t>
            </a:r>
          </a:p>
          <a:p>
            <a:r>
              <a:rPr lang="en-US" sz="3200" b="1" dirty="0">
                <a:highlight>
                  <a:srgbClr val="C0C0C0"/>
                </a:highlight>
              </a:rPr>
              <a:t>Body Shape &amp; Fit Analysis</a:t>
            </a:r>
            <a:endParaRPr lang="en-US" sz="3200" dirty="0">
              <a:highlight>
                <a:srgbClr val="C0C0C0"/>
              </a:highlight>
            </a:endParaRPr>
          </a:p>
          <a:p>
            <a:r>
              <a:rPr lang="en-US" sz="3200" dirty="0">
                <a:highlight>
                  <a:srgbClr val="C0C0C0"/>
                </a:highlight>
              </a:rPr>
              <a:t>Provide suggestions tailored to user body proportions for better fit and comfort.</a:t>
            </a:r>
          </a:p>
          <a:p>
            <a:r>
              <a:rPr lang="en-US" sz="3200" b="1" dirty="0">
                <a:highlight>
                  <a:srgbClr val="C0C0C0"/>
                </a:highlight>
              </a:rPr>
              <a:t>Real-Time Outfit Feedback</a:t>
            </a:r>
            <a:endParaRPr lang="en-US" sz="3200" dirty="0">
              <a:highlight>
                <a:srgbClr val="C0C0C0"/>
              </a:highlight>
            </a:endParaRPr>
          </a:p>
          <a:p>
            <a:r>
              <a:rPr lang="en-US" sz="3200" dirty="0">
                <a:highlight>
                  <a:srgbClr val="C0C0C0"/>
                </a:highlight>
              </a:rPr>
              <a:t>Mobile app version that gives instant feedback using live camera input.</a:t>
            </a:r>
          </a:p>
        </p:txBody>
      </p:sp>
      <p:pic>
        <p:nvPicPr>
          <p:cNvPr id="8" name="Picture 7" descr="A hand holding a pen&#10;&#10;AI-generated content may be incorrect.">
            <a:extLst>
              <a:ext uri="{FF2B5EF4-FFF2-40B4-BE49-F238E27FC236}">
                <a16:creationId xmlns:a16="http://schemas.microsoft.com/office/drawing/2014/main" id="{3766E596-E27E-6AEF-B91D-C8E5F33CE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3848100"/>
            <a:ext cx="3962390" cy="5791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sp>
        <p:nvSpPr>
          <p:cNvPr id="3" name="Freeform 3"/>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3380383" y="3545482"/>
            <a:ext cx="11536383" cy="2874333"/>
          </a:xfrm>
          <a:prstGeom prst="rect">
            <a:avLst/>
          </a:prstGeom>
        </p:spPr>
        <p:txBody>
          <a:bodyPr lIns="0" tIns="0" rIns="0" bIns="0" rtlCol="0" anchor="t">
            <a:spAutoFit/>
          </a:bodyPr>
          <a:lstStyle/>
          <a:p>
            <a:pPr algn="ctr">
              <a:lnSpc>
                <a:spcPts val="23547"/>
              </a:lnSpc>
            </a:pPr>
            <a:r>
              <a:rPr lang="en-US" sz="16819">
                <a:solidFill>
                  <a:srgbClr val="FFFFFF"/>
                </a:solidFill>
                <a:latin typeface="Canva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TotalTime>
  <Words>628</Words>
  <Application>Microsoft Macintosh PowerPoint</Application>
  <PresentationFormat>Custom</PresentationFormat>
  <Paragraphs>80</Paragraphs>
  <Slides>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Canva Sans Bold</vt:lpstr>
      <vt:lpstr>TAN Tangkiwood</vt:lpstr>
      <vt:lpstr>Arial</vt:lpstr>
      <vt:lpstr>Montserrat Light Bold</vt:lpstr>
      <vt:lpstr>Aptos</vt:lpstr>
      <vt:lpstr>Calibri</vt:lpstr>
      <vt:lpstr>Codec Pro ExtraBold</vt:lpstr>
      <vt:lpstr>Codec Pro ExtraBold Bold</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cp:lastModifiedBy>Jatin Khanchi</cp:lastModifiedBy>
  <cp:revision>7</cp:revision>
  <dcterms:created xsi:type="dcterms:W3CDTF">2006-08-16T00:00:00Z</dcterms:created>
  <dcterms:modified xsi:type="dcterms:W3CDTF">2025-11-20T06:28:42Z</dcterms:modified>
  <dc:identifier>DAFzN0FU5d4</dc:identifier>
</cp:coreProperties>
</file>